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27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392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8112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10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12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13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14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18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19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20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21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22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23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24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25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4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5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6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7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B862C3-8B54-4460-A026-C935935DEFB6}" type="slidenum">
              <a:rPr lang="it-IT" altLang="it-IT" sz="1300"/>
              <a:pPr/>
              <a:t>8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2625"/>
            <a:ext cx="6099175" cy="3432175"/>
          </a:xfrm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6522" y="8686290"/>
            <a:ext cx="2971478" cy="457711"/>
          </a:xfrm>
          <a:prstGeom prst="rect">
            <a:avLst/>
          </a:prstGeom>
          <a:noFill/>
        </p:spPr>
        <p:txBody>
          <a:bodyPr lIns="91588" tIns="45794" rIns="91588" bIns="45794"/>
          <a:lstStyle>
            <a:lvl1pPr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902" indent="-2865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6003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4404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2805" indent="-229201" defTabSz="919986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1207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9608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8009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6410" indent="-229201" defTabSz="9199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AEA648-5379-46D9-869F-AE32E09A5CED}" type="slidenum">
              <a:rPr lang="it-IT" altLang="it-IT" sz="1300"/>
              <a:pPr/>
              <a:t>9</a:t>
            </a:fld>
            <a:endParaRPr lang="it-IT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4713"/>
            <a:ext cx="5248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:\Progetti_Europei\02_EU_Projects\04_Erasmus+\EYDP\01_Information\Logo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74" y="195486"/>
            <a:ext cx="1117873" cy="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57" y="2938594"/>
            <a:ext cx="5248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:\Progetti_Europei\02_EU_Projects\04_Erasmus+\EYDP\01_Information\Logo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3478"/>
            <a:ext cx="1117873" cy="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5" name="Picture 2" descr="P:\Progetti_Europei\02_EU_Projects\04_Erasmus+\EYDP\01_Information\Logo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5893"/>
            <a:ext cx="1117873" cy="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2" descr="P:\Progetti_Europei\02_EU_Projects\04_Erasmus+\EYDP\01_Information\Logo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31990"/>
            <a:ext cx="1117873" cy="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 userDrawn="1">
  <p:cSld name="Fiv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avLst/>
            <a:gdLst/>
            <a:ahLst/>
            <a:cxnLst/>
            <a:rect l="l" t="t" r="r" b="b"/>
            <a:pathLst>
              <a:path w="76326" h="47002" extrusionOk="0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avLst/>
            <a:gdLst/>
            <a:ahLst/>
            <a:cxnLst/>
            <a:rect l="l" t="t" r="r" b="b"/>
            <a:pathLst>
              <a:path w="47587" h="74972" extrusionOk="0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30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0" y="51470"/>
            <a:ext cx="8474700" cy="4320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03998"/>
            <a:ext cx="896539" cy="298598"/>
          </a:xfrm>
          <a:prstGeom prst="rect">
            <a:avLst/>
          </a:prstGeom>
        </p:spPr>
      </p:pic>
      <p:sp>
        <p:nvSpPr>
          <p:cNvPr id="7" name="Google Shape;28;p5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91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  <p:sldLayoutId id="2147483662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@pixel-online.ne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7584" y="987574"/>
            <a:ext cx="6480720" cy="360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000" dirty="0" smtClean="0"/>
              <a:t>EYDP: Early </a:t>
            </a:r>
            <a:r>
              <a:rPr lang="en-US" sz="2000" dirty="0"/>
              <a:t>Years Digital Portfolio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212792" y="4011910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1259632" y="2746310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51470"/>
            <a:ext cx="2810629" cy="592127"/>
          </a:xfrm>
          <a:prstGeom prst="rect">
            <a:avLst/>
          </a:prstGeom>
        </p:spPr>
      </p:pic>
      <p:pic>
        <p:nvPicPr>
          <p:cNvPr id="1026" name="Picture 2" descr="P:\Progetti_Europei\02_EU_Projects\04_Erasmus+\EYDP\01_Information\Logo_horizo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8237"/>
            <a:ext cx="2304256" cy="5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63;p35"/>
          <p:cNvSpPr txBox="1">
            <a:spLocks/>
          </p:cNvSpPr>
          <p:nvPr/>
        </p:nvSpPr>
        <p:spPr>
          <a:xfrm>
            <a:off x="827584" y="1563638"/>
            <a:ext cx="6860480" cy="96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>
              <a:lnSpc>
                <a:spcPct val="90000"/>
              </a:lnSpc>
              <a:buClr>
                <a:schemeClr val="dk1"/>
              </a:buClr>
              <a:buSzPts val="5200"/>
              <a:buFont typeface="Mali"/>
              <a:buNone/>
              <a:defRPr sz="5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ctr"/>
            <a:r>
              <a:rPr lang="en-GB" dirty="0"/>
              <a:t>Administrative </a:t>
            </a:r>
            <a:r>
              <a:rPr lang="en-GB" dirty="0">
                <a:sym typeface="Roboto Slab"/>
              </a:rPr>
              <a:t>Management</a:t>
            </a:r>
            <a:r>
              <a:rPr lang="en-GB" dirty="0"/>
              <a:t> and Reporting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116" y="4445119"/>
            <a:ext cx="3059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  <a:latin typeface="Nunito" pitchFamily="2" charset="0"/>
                <a:ea typeface="Hind"/>
                <a:cs typeface="Hind"/>
                <a:sym typeface="Hind"/>
              </a:rPr>
              <a:t>Project number</a:t>
            </a:r>
          </a:p>
          <a:p>
            <a:pPr algn="ctr"/>
            <a:r>
              <a:rPr lang="en-US" sz="1100" dirty="0">
                <a:solidFill>
                  <a:schemeClr val="dk1"/>
                </a:solidFill>
                <a:latin typeface="Nunito" pitchFamily="2" charset="0"/>
                <a:ea typeface="Hind"/>
                <a:cs typeface="Hind"/>
                <a:sym typeface="Hind"/>
              </a:rPr>
              <a:t>2022-1-PT01-KA220-SCH-000086979   </a:t>
            </a:r>
            <a:endParaRPr lang="it-IT" sz="1100" dirty="0">
              <a:solidFill>
                <a:schemeClr val="dk1"/>
              </a:solidFill>
              <a:latin typeface="Nunito" pitchFamily="2" charset="0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267494"/>
            <a:ext cx="6153300" cy="510876"/>
          </a:xfrm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cs typeface="Times New Roman" pitchFamily="18" charset="0"/>
              </a:rPr>
              <a:t>Level of Achievement</a:t>
            </a:r>
            <a:endParaRPr lang="en-GB" sz="2800" dirty="0" smtClean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275606"/>
            <a:ext cx="7511133" cy="33843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Work Packages description includes references to the specific objectives, illustrates the activities and deliverables to be produced and shows how these contribute to the achievement of the objectives.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description is supported by a system of quantitative and qualitative indicators enabling to assess the performance of the project and the relevance of each activity</a:t>
            </a:r>
            <a:r>
              <a:rPr lang="en-US" altLang="it-IT" sz="1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altLang="it-IT" sz="1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ATTENTION</a:t>
            </a:r>
            <a:r>
              <a:rPr lang="en-US" sz="1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!!! The Quality Plan provides all relevant information on the matter.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10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611560" y="1491630"/>
            <a:ext cx="7848872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457200" algn="ctr"/>
            <a:r>
              <a:rPr lang="en-US" sz="4000" dirty="0"/>
              <a:t>Reporting </a:t>
            </a:r>
            <a:r>
              <a:rPr lang="en-US" sz="4000" dirty="0" smtClean="0"/>
              <a:t>and assessment</a:t>
            </a:r>
            <a:endParaRPr sz="4000"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87624" y="267494"/>
            <a:ext cx="6153300" cy="510876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275606"/>
            <a:ext cx="7511133" cy="3168352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assessment of the interim and final reports is made, by the experts evaluators, according to the same award criteria used to evaluate the project proposal at selection stage.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it-IT" sz="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overall structure of the report addresses: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Project management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Project implementation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Dissemination and impact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12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80668" y="267494"/>
            <a:ext cx="6153300" cy="57606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Tool *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13</a:t>
            </a:fld>
            <a:endParaRPr lang="it-IT" altLang="it-IT" sz="120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" y="1347614"/>
            <a:ext cx="88482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418879"/>
            <a:ext cx="6971436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Source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Action 2 Partnerships for Cooperation Handbook on the lump sum funding model</a:t>
            </a:r>
            <a:endParaRPr lang="it-IT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0047" y="339502"/>
            <a:ext cx="5442421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Score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7" y="1131590"/>
            <a:ext cx="7632848" cy="1584176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Each work package is evaluated separately and receives a separate score.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overall project score is calculated as the weighted average of the scores for each work package.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Grant is paid according to the Score following this table</a:t>
            </a:r>
            <a:r>
              <a:rPr lang="en-US" altLang="it-IT" sz="16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endParaRPr lang="en-US" altLang="it-IT" sz="16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14</a:t>
            </a:fld>
            <a:endParaRPr lang="it-IT" altLang="it-IT" sz="120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5632" r="8473" b="16083"/>
          <a:stretch/>
        </p:blipFill>
        <p:spPr bwMode="auto">
          <a:xfrm>
            <a:off x="1979712" y="2806609"/>
            <a:ext cx="4736123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106" y="3939902"/>
            <a:ext cx="7843333" cy="810091"/>
          </a:xfrm>
          <a:prstGeom prst="rect">
            <a:avLst/>
          </a:prstGeom>
        </p:spPr>
        <p:txBody>
          <a:bodyPr vert="horz" lIns="77925" tIns="38963" rIns="77925" bIns="38963">
            <a:normAutofit fontScale="92500"/>
          </a:bodyPr>
          <a:lstStyle>
            <a:lvl1pPr marL="0" indent="0" algn="just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800">
                <a:solidFill>
                  <a:srgbClr val="0C74E6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Calibri" panose="020F0502020204030204" pitchFamily="34" charset="0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Calibri" panose="020F0502020204030204" pitchFamily="34" charset="0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Calibri" panose="020F0502020204030204" pitchFamily="34" charset="0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Calibri" panose="020F0502020204030204" pitchFamily="34" charset="0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  <a:extLst/>
          </a:lstStyle>
          <a:p>
            <a:r>
              <a:rPr lang="en-US" sz="1700" dirty="0">
                <a:solidFill>
                  <a:srgbClr val="FF0000"/>
                </a:solidFill>
              </a:rPr>
              <a:t>ATTENTION!!! If the overall project score is sufficient but the score of one or more work packages is not, a specific grant reduction will be applied, based on the same scale.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31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9502"/>
            <a:ext cx="5433220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it-IT" sz="2800" dirty="0">
                <a:cs typeface="Times New Roman" pitchFamily="18" charset="0"/>
              </a:rPr>
              <a:t>Checks and Audits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75606"/>
            <a:ext cx="7799165" cy="2952328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Check and Audits </a:t>
            </a:r>
            <a:r>
              <a:rPr lang="en-US" altLang="it-IT" sz="20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aimed at verifying the correct implementation of the project activities as well as the achievement of the expected results  and the production of the foreseen outputs according to the indicators.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it-IT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Documentation providing evidence of the above might be requested.</a:t>
            </a:r>
          </a:p>
        </p:txBody>
      </p:sp>
    </p:spTree>
    <p:extLst>
      <p:ext uri="{BB962C8B-B14F-4D97-AF65-F5344CB8AC3E}">
        <p14:creationId xmlns:p14="http://schemas.microsoft.com/office/powerpoint/2010/main" val="35674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7574"/>
            <a:ext cx="8064896" cy="11598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4000" dirty="0"/>
              <a:t>Reporting process and Documentary evidences</a:t>
            </a:r>
          </a:p>
        </p:txBody>
      </p:sp>
    </p:spTree>
    <p:extLst>
      <p:ext uri="{BB962C8B-B14F-4D97-AF65-F5344CB8AC3E}">
        <p14:creationId xmlns:p14="http://schemas.microsoft.com/office/powerpoint/2010/main" val="40469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28063"/>
              </p:ext>
            </p:extLst>
          </p:nvPr>
        </p:nvGraphicFramePr>
        <p:xfrm>
          <a:off x="611188" y="1869672"/>
          <a:ext cx="71291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582"/>
                <a:gridCol w="3564582"/>
              </a:tblGrid>
              <a:tr h="4343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Progress 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November 2023</a:t>
                      </a:r>
                      <a:endParaRPr lang="it-IT" sz="24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2nd</a:t>
                      </a:r>
                      <a:r>
                        <a:rPr lang="it-IT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Progress 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March 2024</a:t>
                      </a:r>
                      <a:endParaRPr lang="it-IT" sz="2400" b="0" i="0" u="none" strike="noStrike" cap="none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 November 2025</a:t>
                      </a:r>
                      <a:endParaRPr lang="it-IT" sz="24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6153300" cy="510876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it-IT" sz="2800" dirty="0">
                <a:cs typeface="Times New Roman" pitchFamily="18" charset="0"/>
              </a:rPr>
              <a:t>Reporting Deadlines</a:t>
            </a:r>
          </a:p>
        </p:txBody>
      </p:sp>
    </p:spTree>
    <p:extLst>
      <p:ext uri="{BB962C8B-B14F-4D97-AF65-F5344CB8AC3E}">
        <p14:creationId xmlns:p14="http://schemas.microsoft.com/office/powerpoint/2010/main" val="19399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5656" y="195486"/>
            <a:ext cx="6153300" cy="510876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Approach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203599"/>
            <a:ext cx="7632848" cy="28803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At reporting stage beneficiaries are requested to :</a:t>
            </a:r>
          </a:p>
          <a:p>
            <a:pPr marL="269875" indent="-182563" algn="just">
              <a:lnSpc>
                <a:spcPct val="120000"/>
              </a:lnSpc>
              <a:buSzPct val="120000"/>
            </a:pPr>
            <a:r>
              <a:rPr lang="en-US" altLang="it-IT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project management: describe aspects related to the cooperation among partners, working arrangements, distribution of tasks and coordination, respect of project timeline.</a:t>
            </a:r>
          </a:p>
          <a:p>
            <a:pPr marL="269875" indent="-182563" algn="just">
              <a:lnSpc>
                <a:spcPct val="120000"/>
              </a:lnSpc>
              <a:buSzPct val="120000"/>
            </a:pPr>
            <a:r>
              <a:rPr lang="en-US" altLang="it-IT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WP 2 to WP 5: provide quantitative and qualitative evidence of results obtained with the indicators and with the expected results stated in the application.</a:t>
            </a:r>
          </a:p>
          <a:p>
            <a:pPr marL="269875" indent="-182563" algn="just">
              <a:lnSpc>
                <a:spcPct val="120000"/>
              </a:lnSpc>
              <a:buSzPct val="120000"/>
            </a:pPr>
            <a:r>
              <a:rPr lang="en-US" altLang="it-IT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dissemination and impact: show how the results of the projects were made available and produced benefits for other stakeholders.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Reference documents</a:t>
            </a:r>
            <a:r>
              <a:rPr lang="en-US" sz="18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sz="1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Quality </a:t>
            </a:r>
            <a:r>
              <a:rPr lang="en-US" sz="18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Plan + </a:t>
            </a:r>
            <a:r>
              <a:rPr lang="en-US" sz="1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Reporting tool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18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5656" y="339502"/>
            <a:ext cx="5217196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Process 1/3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1419622"/>
            <a:ext cx="7511133" cy="2736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It is needed to provide full description of how resources were used by filling the Report form providing details about:</a:t>
            </a:r>
          </a:p>
          <a:p>
            <a:pPr marL="68319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Activities undertaken</a:t>
            </a:r>
          </a:p>
          <a:p>
            <a:pPr marL="68319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Results achieved</a:t>
            </a:r>
          </a:p>
          <a:p>
            <a:pPr marL="68319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Indicators met</a:t>
            </a:r>
          </a:p>
          <a:p>
            <a:pPr marL="68319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Self assessment of the performance (1 - 100)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19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2123728" y="339502"/>
            <a:ext cx="6153300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Main Reference Documents</a:t>
            </a:r>
            <a:endParaRPr sz="3200"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1563638"/>
            <a:ext cx="7511133" cy="2880320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 most important documents concerning financial management are:</a:t>
            </a:r>
          </a:p>
          <a:p>
            <a:pPr lvl="1" algn="just">
              <a:spcBef>
                <a:spcPct val="2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Agreement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with the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National Agency </a:t>
            </a:r>
          </a:p>
          <a:p>
            <a:pPr lvl="1" algn="just">
              <a:spcBef>
                <a:spcPct val="20000"/>
              </a:spcBef>
              <a:buFontTx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Administrative and Contractual Provisions </a:t>
            </a:r>
          </a:p>
          <a:p>
            <a:pPr lvl="1" algn="just">
              <a:spcBef>
                <a:spcPct val="2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Agreement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between the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Applicant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and the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Project partner</a:t>
            </a:r>
          </a:p>
          <a:p>
            <a:pPr lvl="1" algn="just">
              <a:spcBef>
                <a:spcPct val="20000"/>
              </a:spcBef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Key Action 2 Partnerships for Cooperation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Handbook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on the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lump sum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funding model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267494"/>
            <a:ext cx="5760640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Process  2/3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707654"/>
            <a:ext cx="7511133" cy="15841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description of activities and results must be detailed and shall include reference to the related indicators, relevant evidences and supporting documents.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20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195486"/>
            <a:ext cx="5361212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Process 3/3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1923678"/>
            <a:ext cx="7511133" cy="15121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It is requested to collect and provide necessary documentary evidence of the performed activities and the achievement of reported results.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21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616" y="267494"/>
            <a:ext cx="6153300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Evidences 1/4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2067694"/>
            <a:ext cx="7511133" cy="14401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Documentary evidences for the results / outputs are listed in the internal reporting tool together with the related quantitative / qualitative </a:t>
            </a:r>
            <a:r>
              <a:rPr lang="en-US" sz="20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indicators, </a:t>
            </a: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when relevant.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22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267494"/>
            <a:ext cx="5577236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Evidences 2/4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1491630"/>
            <a:ext cx="7511133" cy="29523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Staff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As supplementary evidences (recommended by National Agencies) to assess the project activities implementation we request to prepare and send: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Staff Declaration 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Time Cards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23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339502"/>
            <a:ext cx="6902100" cy="460500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Evidences 3/4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275606"/>
            <a:ext cx="7704856" cy="33123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Meetings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7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As supplementary evidences (recommended by National Agencies) to assess the project activities implementation we request to collect and send at reporting stage: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Attendance certificate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Proof of travel (e.g. flight / train ticket, boarding cards)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Hotel invoice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24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680" y="195486"/>
            <a:ext cx="5577236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Reporting Documents 4/4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275606"/>
            <a:ext cx="7655149" cy="33123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Events / Training activities / Testing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7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As supplementary evidences (recommended by National Agencies) to assess the project activities implementation we request to collect and send at reporting stage: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List of participants with signatures</a:t>
            </a: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Programme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7089" indent="-292219" algn="just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Report 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25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7494"/>
            <a:ext cx="5577236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it-IT" sz="2800" dirty="0" err="1">
                <a:cs typeface="Times New Roman" pitchFamily="18" charset="0"/>
              </a:rPr>
              <a:t>Supporting</a:t>
            </a:r>
            <a:r>
              <a:rPr lang="it-IT" sz="2800" dirty="0">
                <a:cs typeface="Times New Roman" pitchFamily="18" charset="0"/>
              </a:rPr>
              <a:t> </a:t>
            </a:r>
            <a:r>
              <a:rPr lang="it-IT" sz="2800" dirty="0" err="1">
                <a:cs typeface="Times New Roman" pitchFamily="18" charset="0"/>
              </a:rPr>
              <a:t>Documents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63638"/>
            <a:ext cx="7560840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it-IT" sz="2000" dirty="0">
                <a:solidFill>
                  <a:schemeClr val="tx1"/>
                </a:solidFill>
              </a:rPr>
              <a:t>Supporting documents must be enclosed to the Report.</a:t>
            </a:r>
          </a:p>
          <a:p>
            <a:pPr marL="0" indent="0" algn="just">
              <a:buNone/>
            </a:pPr>
            <a:endParaRPr lang="en-US" altLang="it-IT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altLang="it-IT" sz="2000" dirty="0">
                <a:solidFill>
                  <a:schemeClr val="tx1"/>
                </a:solidFill>
              </a:rPr>
              <a:t>Only </a:t>
            </a:r>
            <a:r>
              <a:rPr lang="en-US" altLang="it-IT" sz="2000" b="1" dirty="0">
                <a:solidFill>
                  <a:schemeClr val="tx1"/>
                </a:solidFill>
              </a:rPr>
              <a:t>copies/scansion </a:t>
            </a:r>
            <a:r>
              <a:rPr lang="en-US" altLang="it-IT" sz="2000" dirty="0">
                <a:solidFill>
                  <a:schemeClr val="tx1"/>
                </a:solidFill>
              </a:rPr>
              <a:t>of supporting documents should be sent. </a:t>
            </a:r>
          </a:p>
          <a:p>
            <a:pPr marL="0" indent="0" algn="just">
              <a:buNone/>
            </a:pPr>
            <a:r>
              <a:rPr lang="en-US" altLang="it-IT" sz="2000" dirty="0">
                <a:solidFill>
                  <a:schemeClr val="tx1"/>
                </a:solidFill>
              </a:rPr>
              <a:t>All original documents must be kept </a:t>
            </a:r>
            <a:r>
              <a:rPr lang="en-US" altLang="it-IT" sz="2000" b="1" dirty="0">
                <a:solidFill>
                  <a:schemeClr val="tx1"/>
                </a:solidFill>
              </a:rPr>
              <a:t>five years from the </a:t>
            </a:r>
            <a:r>
              <a:rPr lang="en-US" altLang="it-IT" sz="2000" b="1" u="sng" dirty="0">
                <a:solidFill>
                  <a:schemeClr val="tx1"/>
                </a:solidFill>
              </a:rPr>
              <a:t>date of final payment</a:t>
            </a:r>
            <a:r>
              <a:rPr lang="en-US" altLang="it-IT" sz="2000" dirty="0">
                <a:solidFill>
                  <a:schemeClr val="tx1"/>
                </a:solidFill>
              </a:rPr>
              <a:t>. </a:t>
            </a:r>
            <a:endParaRPr lang="en-GB" altLang="it-IT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2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31590"/>
            <a:ext cx="7360335" cy="14401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4000" dirty="0"/>
              <a:t>Administrative and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4138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GB" sz="2800" dirty="0">
                <a:cs typeface="Times New Roman" pitchFamily="18" charset="0"/>
              </a:rPr>
              <a:t>Eligible  Costs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563638"/>
            <a:ext cx="7848872" cy="259228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Costs are eligible according to the rules as:   </a:t>
            </a: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Incurred within the implementation </a:t>
            </a:r>
            <a:r>
              <a:rPr lang="en-US" altLang="it-IT" sz="1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period: 1 December 2022 – 30 November 2025</a:t>
            </a:r>
            <a:endParaRPr lang="en-US" altLang="it-IT" sz="14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Indicated in the estimated budget of the action    </a:t>
            </a: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Incurred in connection with the action and necessary for its implementation </a:t>
            </a: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Being identifiable and verifiable</a:t>
            </a: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Complying with the requirements of applicable tax and social legislation    </a:t>
            </a:r>
          </a:p>
          <a:p>
            <a:pPr marL="534383" indent="-303042" algn="just">
              <a:lnSpc>
                <a:spcPct val="90000"/>
              </a:lnSpc>
              <a:buSzPct val="120000"/>
              <a:tabLst>
                <a:tab pos="612849" algn="l"/>
              </a:tabLst>
            </a:pPr>
            <a:r>
              <a:rPr lang="en-US" altLang="it-IT" sz="1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Being reasonable, justified and comply with the principle of sound financial management, in particular regarding economy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19783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7494"/>
            <a:ext cx="4497116" cy="58288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it-IT" sz="2800" dirty="0" err="1">
                <a:cs typeface="Times New Roman" pitchFamily="18" charset="0"/>
              </a:rPr>
              <a:t>Accountancy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63638"/>
            <a:ext cx="7488832" cy="1944216"/>
          </a:xfrm>
        </p:spPr>
        <p:txBody>
          <a:bodyPr>
            <a:noAutofit/>
          </a:bodyPr>
          <a:lstStyle/>
          <a:p>
            <a:pPr marL="4059" indent="-4059" algn="just">
              <a:lnSpc>
                <a:spcPct val="120000"/>
              </a:lnSpc>
              <a:buNone/>
            </a:pPr>
            <a:r>
              <a:rPr lang="en-GB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it-IT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All costs and transactions must be registered  systematically in the 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beneficiary’s </a:t>
            </a:r>
            <a:r>
              <a:rPr lang="it-IT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internal 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accounting records and determined according to the applicable accounting standards of the country where the beneficiary is established and according to the beneficiary’s usual cost accounting practices.</a:t>
            </a:r>
            <a:endParaRPr lang="it-IT" altLang="it-IT" sz="1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1259632" y="1419622"/>
            <a:ext cx="6208205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457200" algn="ctr"/>
            <a:r>
              <a:rPr lang="en-US" sz="4000" dirty="0"/>
              <a:t>General principles</a:t>
            </a:r>
            <a:endParaRPr sz="4000"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60583"/>
              </p:ext>
            </p:extLst>
          </p:nvPr>
        </p:nvGraphicFramePr>
        <p:xfrm>
          <a:off x="539552" y="1707654"/>
          <a:ext cx="6984776" cy="170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131"/>
                <a:gridCol w="1300189"/>
                <a:gridCol w="4104456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Instalments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it-IT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Grant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Conditions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payment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40 %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Signature</a:t>
                      </a: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contract and annexes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Payment by the NA of the 1st instalment to the Applicant</a:t>
                      </a:r>
                      <a:endParaRPr lang="it-IT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2nd payment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40 %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Co-beneficiary</a:t>
                      </a: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it-IT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rogress</a:t>
                      </a: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report approved by the Applicant</a:t>
                      </a:r>
                      <a:endParaRPr lang="it-IT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Approval of the Progress report by the NA</a:t>
                      </a:r>
                      <a:endParaRPr lang="it-IT" sz="1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Payment by the NA of the 2nd instalment to the Applicant</a:t>
                      </a:r>
                      <a:endParaRPr lang="it-IT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payment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20 % *</a:t>
                      </a:r>
                      <a:endParaRPr lang="it-IT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assessment</a:t>
                      </a: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the 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Payment by the NA of the final instalment to the Applicant</a:t>
                      </a:r>
                      <a:endParaRPr lang="it-IT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867894"/>
            <a:ext cx="6984776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en-US" sz="12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* The </a:t>
            </a:r>
            <a:r>
              <a:rPr lang="en-US" sz="12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calculation of the final instalment will be reviewed according to the final assessment </a:t>
            </a:r>
            <a:r>
              <a:rPr lang="en-US" sz="12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by </a:t>
            </a:r>
            <a:r>
              <a:rPr lang="en-US" sz="12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the National Agency of the Final </a:t>
            </a:r>
            <a:r>
              <a:rPr lang="en-US" sz="12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Report and Grant.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3728" y="267494"/>
            <a:ext cx="4281092" cy="504056"/>
          </a:xfrm>
        </p:spPr>
        <p:txBody>
          <a:bodyPr anchor="ctr"/>
          <a:lstStyle/>
          <a:p>
            <a:pPr algn="ctr"/>
            <a:r>
              <a:rPr lang="it-IT" dirty="0" smtClean="0"/>
              <a:t>Instalments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48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347614"/>
            <a:ext cx="5660100" cy="754362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4000" dirty="0"/>
              <a:t>Final </a:t>
            </a:r>
            <a:r>
              <a:rPr lang="en-GB" sz="4000" dirty="0" smtClean="0"/>
              <a:t>Reminder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08607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2142"/>
              </p:ext>
            </p:extLst>
          </p:nvPr>
        </p:nvGraphicFramePr>
        <p:xfrm>
          <a:off x="509252" y="1232792"/>
          <a:ext cx="7375116" cy="33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76"/>
                <a:gridCol w="3266640"/>
              </a:tblGrid>
              <a:tr h="405635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</a:tr>
              <a:tr h="405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Progress Report</a:t>
                      </a:r>
                      <a:endParaRPr lang="it-I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November 2023</a:t>
                      </a:r>
                      <a:endParaRPr lang="it-IT" sz="2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  <a:tr h="405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2nd</a:t>
                      </a:r>
                      <a:r>
                        <a:rPr lang="it-IT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Progress Report</a:t>
                      </a:r>
                      <a:endParaRPr lang="it-I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March 2024</a:t>
                      </a:r>
                      <a:endParaRPr lang="it-IT" sz="2000" b="0" i="0" u="none" strike="noStrike" cap="none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  <a:tr h="405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Report</a:t>
                      </a:r>
                      <a:endParaRPr lang="it-I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 November 2025</a:t>
                      </a:r>
                      <a:endParaRPr lang="it-IT" sz="2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</a:tr>
              <a:tr h="1684468"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Each report includes:</a:t>
                      </a:r>
                    </a:p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form (see model) duly filled in</a:t>
                      </a:r>
                    </a:p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Supporting documents (copies/scansion) including: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Staff: Staff declaration + Time Cards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Meetings: Attendance certificate + Boarding cards + Hotel invoice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 / Training / Testing: List of participants with signatures + </a:t>
                      </a:r>
                      <a:r>
                        <a:rPr lang="en-US" sz="15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Report</a:t>
                      </a:r>
                      <a:endParaRPr lang="it-IT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it-IT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5736" y="339502"/>
            <a:ext cx="6153300" cy="519988"/>
          </a:xfrm>
        </p:spPr>
        <p:txBody>
          <a:bodyPr/>
          <a:lstStyle/>
          <a:p>
            <a:r>
              <a:rPr lang="it-IT" dirty="0"/>
              <a:t>Reporting </a:t>
            </a:r>
            <a:r>
              <a:rPr lang="it-IT" dirty="0" smtClean="0"/>
              <a:t>Deadlines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187624" y="555526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</a:t>
            </a:r>
            <a:r>
              <a:rPr lang="en" sz="9600" dirty="0"/>
              <a:t>!</a:t>
            </a:r>
            <a:endParaRPr sz="9600" dirty="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187624" y="2355726"/>
            <a:ext cx="6593700" cy="144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B050"/>
                </a:solidFill>
                <a:latin typeface="Mali"/>
                <a:ea typeface="Mali"/>
                <a:cs typeface="Mali"/>
              </a:rPr>
              <a:t>Any questions</a:t>
            </a:r>
            <a:r>
              <a:rPr lang="en" sz="3600" dirty="0" smtClean="0">
                <a:solidFill>
                  <a:srgbClr val="00B050"/>
                </a:solidFill>
                <a:latin typeface="Mali"/>
                <a:ea typeface="Mali"/>
                <a:cs typeface="Mali"/>
              </a:rPr>
              <a:t>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92D050"/>
                </a:solidFill>
                <a:latin typeface="Roboto Slab"/>
                <a:ea typeface="Roboto Slab"/>
                <a:cs typeface="Mali"/>
                <a:sym typeface="Roboto Slab"/>
                <a:hlinkClick r:id="rId3"/>
              </a:rPr>
              <a:t>andrea@pixel-online.net</a:t>
            </a:r>
            <a:r>
              <a:rPr lang="en-US" sz="3200" b="1" dirty="0">
                <a:solidFill>
                  <a:srgbClr val="92D050"/>
                </a:solidFill>
                <a:latin typeface="Roboto Slab"/>
                <a:ea typeface="Roboto Slab"/>
                <a:cs typeface="Mali"/>
                <a:sym typeface="Roboto Slab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35696" y="195486"/>
            <a:ext cx="5001172" cy="72008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3200" dirty="0"/>
              <a:t>Funding Model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1779662"/>
            <a:ext cx="7511133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budget and reporting process of Erasmus+ KA2 Cooperation Partnership is based on the </a:t>
            </a:r>
            <a:r>
              <a:rPr lang="en-GB" altLang="it-IT" sz="2000" b="1" dirty="0">
                <a:solidFill>
                  <a:srgbClr val="21355A"/>
                </a:solidFill>
                <a:ea typeface="Arial Unicode MS" pitchFamily="34" charset="-128"/>
                <a:cs typeface="Arial Unicode MS" pitchFamily="34" charset="-128"/>
              </a:rPr>
              <a:t>Lump Sum </a:t>
            </a:r>
            <a:r>
              <a:rPr lang="en-GB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funding Model.</a:t>
            </a:r>
          </a:p>
          <a:p>
            <a:pPr marL="0" indent="0" algn="just">
              <a:buNone/>
            </a:pPr>
            <a:endParaRPr lang="en-GB" altLang="it-IT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Grant will take the form of one single fixed amount (single lump sum), covering all costs of eligible activities linked to the implementation of the project.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4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195486"/>
            <a:ext cx="6153300" cy="7269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3200" dirty="0"/>
              <a:t>Co-financing and No-profit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7511133" cy="30243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Contributions shall comply with the principles of </a:t>
            </a:r>
            <a:r>
              <a:rPr lang="en-US" altLang="it-IT" sz="18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co-financing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altLang="it-IT" sz="18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no-profit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it-IT" sz="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altLang="it-IT" sz="18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principle of co-financing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implies that the resources necessary to carry out the action are not provided entirely by the grant.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it-IT" sz="9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 line with the </a:t>
            </a:r>
            <a:r>
              <a:rPr lang="en-US" altLang="it-IT" sz="1800" b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no-profit principle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Grants shall not have the purpose or effect of producing a profit within the framework of the action or the work </a:t>
            </a:r>
            <a:r>
              <a:rPr lang="en-US" altLang="it-IT" sz="18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programme</a:t>
            </a:r>
            <a:r>
              <a:rPr lang="en-US" altLang="it-IT" sz="18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of the beneficiary.</a:t>
            </a:r>
            <a:endParaRPr lang="en-US" sz="1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5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95486"/>
            <a:ext cx="6851079" cy="576064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/>
              <a:t>Activities covered by the Lump Sum</a:t>
            </a:r>
            <a:endParaRPr lang="en-GB" sz="2800" dirty="0"/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552" y="1352549"/>
            <a:ext cx="7191548" cy="29473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Lump Sum shall be used to cover all costs related to the implementation of eligible activities: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Project management and coordination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Learning, Teaching and Training activities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Meetings and Events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Project deliverables </a:t>
            </a:r>
          </a:p>
          <a:p>
            <a:pPr marL="461328" indent="-229987" algn="just">
              <a:lnSpc>
                <a:spcPct val="110000"/>
              </a:lnSpc>
              <a:tabLst>
                <a:tab pos="612849" algn="l"/>
              </a:tabLst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Activities aimed at sharing project’s results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6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3608" y="195486"/>
            <a:ext cx="6153300" cy="654892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/>
              <a:t>Costs covered by the Lump Sum</a:t>
            </a:r>
            <a:endParaRPr lang="en-GB" sz="2800" dirty="0"/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347614"/>
            <a:ext cx="7511133" cy="3096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Typical costs linked to such activities would be: travel and subsistence; equipment; costs for publication and editing of materials; IT development (such as creating a website); staff and human resources costs; administrative costs; etc.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ATTENTION!!! Use of Subcontracting needs to be always communicated to the Applicant in order to promptly inform the National Agency.</a:t>
            </a: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7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67494"/>
            <a:ext cx="6153300" cy="510876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GB" sz="2800" dirty="0"/>
              <a:t>Budget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635646"/>
            <a:ext cx="7511133" cy="2016224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GB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budget is structured according to the 5 workpackages in which the project Workplan is organised.</a:t>
            </a:r>
          </a:p>
          <a:p>
            <a:pPr marL="0" indent="0" algn="just">
              <a:buNone/>
              <a:defRPr/>
            </a:pPr>
            <a:endParaRPr lang="en-GB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  <a:defRPr/>
            </a:pPr>
            <a:r>
              <a:rPr lang="en-GB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Each Workpackage is assigned its own Lump Sum amount.</a:t>
            </a:r>
          </a:p>
        </p:txBody>
      </p:sp>
      <p:sp>
        <p:nvSpPr>
          <p:cNvPr id="11266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B01B8731-DF0F-4E1C-A1B2-86006F338611}" type="slidenum">
              <a:rPr lang="it-IT" altLang="it-IT" sz="1200">
                <a:latin typeface="Times New Roman" pitchFamily="18" charset="0"/>
              </a:rPr>
              <a:pPr/>
              <a:t>8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5656" y="267494"/>
            <a:ext cx="5278885" cy="510876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800" dirty="0"/>
              <a:t>Budget Management</a:t>
            </a:r>
            <a:endParaRPr lang="en-GB" sz="2800" dirty="0"/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1491630"/>
            <a:ext cx="7511133" cy="2736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Once the grant is awarded, beneficiaries have flexibility in the management of the budget allocated to each work package.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it-IT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it-IT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At reporting stage, the amount paid for each work package stays the same as the one approved and only depends on the level of achievement of the objectives of the work </a:t>
            </a:r>
            <a:r>
              <a:rPr lang="en-US" altLang="it-IT" sz="20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package itself.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2" name="Segnaposto numero diapositiva 5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bg1"/>
                </a:solidFill>
                <a:latin typeface="Arial" charset="0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</a:defRPr>
            </a:lvl3pPr>
            <a:lvl4pPr>
              <a:defRPr sz="1700">
                <a:solidFill>
                  <a:schemeClr val="bg1"/>
                </a:solidFill>
                <a:latin typeface="Arial" charset="0"/>
              </a:defRPr>
            </a:lvl4pPr>
            <a:lvl5pPr>
              <a:defRPr sz="1700">
                <a:solidFill>
                  <a:schemeClr val="bg1"/>
                </a:solidFill>
                <a:latin typeface="Arial" charset="0"/>
              </a:defRPr>
            </a:lvl5pPr>
            <a:lvl6pPr eaLnBrk="0" hangingPunct="0">
              <a:defRPr sz="1700">
                <a:solidFill>
                  <a:schemeClr val="bg1"/>
                </a:solidFill>
                <a:latin typeface="Arial" charset="0"/>
              </a:defRPr>
            </a:lvl6pPr>
            <a:lvl7pPr eaLnBrk="0" hangingPunct="0">
              <a:defRPr sz="1700">
                <a:solidFill>
                  <a:schemeClr val="bg1"/>
                </a:solidFill>
                <a:latin typeface="Arial" charset="0"/>
              </a:defRPr>
            </a:lvl7pPr>
            <a:lvl8pPr eaLnBrk="0" hangingPunct="0">
              <a:defRPr sz="1700">
                <a:solidFill>
                  <a:schemeClr val="bg1"/>
                </a:solidFill>
                <a:latin typeface="Arial" charset="0"/>
              </a:defRPr>
            </a:lvl8pPr>
            <a:lvl9pPr eaLnBrk="0" hangingPunct="0">
              <a:defRPr sz="17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9298621E-F4CF-46C3-89C2-1E0FE03A659F}" type="slidenum">
              <a:rPr lang="it-IT" altLang="it-IT" sz="1200">
                <a:latin typeface="Times New Roman" pitchFamily="18" charset="0"/>
              </a:rPr>
              <a:pPr/>
              <a:t>9</a:t>
            </a:fld>
            <a:endParaRPr lang="it-IT" altLang="it-IT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21355A"/>
    </a:dk1>
    <a:lt1>
      <a:srgbClr val="FFFFFF"/>
    </a:lt1>
    <a:dk2>
      <a:srgbClr val="59BB00"/>
    </a:dk2>
    <a:lt2>
      <a:srgbClr val="00BABE"/>
    </a:lt2>
    <a:accent1>
      <a:srgbClr val="3AA0FF"/>
    </a:accent1>
    <a:accent2>
      <a:srgbClr val="3924BB"/>
    </a:accent2>
    <a:accent3>
      <a:srgbClr val="D63ED1"/>
    </a:accent3>
    <a:accent4>
      <a:srgbClr val="FF0000"/>
    </a:accent4>
    <a:accent5>
      <a:srgbClr val="FF8200"/>
    </a:accent5>
    <a:accent6>
      <a:srgbClr val="FFCC00"/>
    </a:accent6>
    <a:hlink>
      <a:srgbClr val="1C7AD3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1360</Words>
  <Application>Microsoft Office PowerPoint</Application>
  <PresentationFormat>On-screen Show (16:9)</PresentationFormat>
  <Paragraphs>207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Ely template</vt:lpstr>
      <vt:lpstr>EYDP: Early Years Digital Portfolio</vt:lpstr>
      <vt:lpstr>Main Reference Documents</vt:lpstr>
      <vt:lpstr>General principles</vt:lpstr>
      <vt:lpstr>Funding Model</vt:lpstr>
      <vt:lpstr>Co-financing and No-profit</vt:lpstr>
      <vt:lpstr>Activities covered by the Lump Sum</vt:lpstr>
      <vt:lpstr>Costs covered by the Lump Sum</vt:lpstr>
      <vt:lpstr>Budget</vt:lpstr>
      <vt:lpstr>Budget Management</vt:lpstr>
      <vt:lpstr>Level of Achievement</vt:lpstr>
      <vt:lpstr>Reporting and assessment</vt:lpstr>
      <vt:lpstr>Reporting</vt:lpstr>
      <vt:lpstr>Reporting Tool *</vt:lpstr>
      <vt:lpstr>Reporting Score</vt:lpstr>
      <vt:lpstr>Checks and Audits</vt:lpstr>
      <vt:lpstr>Reporting process and Documentary evidences</vt:lpstr>
      <vt:lpstr>Reporting Deadlines</vt:lpstr>
      <vt:lpstr>Reporting Approach</vt:lpstr>
      <vt:lpstr>Reporting Process 1/3</vt:lpstr>
      <vt:lpstr>Reporting Process  2/3</vt:lpstr>
      <vt:lpstr>Reporting Process 3/3</vt:lpstr>
      <vt:lpstr>Reporting Evidences 1/4</vt:lpstr>
      <vt:lpstr>Reporting Evidences 2/4</vt:lpstr>
      <vt:lpstr>Reporting Evidences 3/4</vt:lpstr>
      <vt:lpstr>Reporting Documents 4/4</vt:lpstr>
      <vt:lpstr>Supporting Documents</vt:lpstr>
      <vt:lpstr>Administrative and financial Management</vt:lpstr>
      <vt:lpstr>Eligible  Costs</vt:lpstr>
      <vt:lpstr>Accountancy</vt:lpstr>
      <vt:lpstr>Instalments</vt:lpstr>
      <vt:lpstr>Final Reminder</vt:lpstr>
      <vt:lpstr>Reporting Deadlines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EYDP  Early Years Digital Portfolio</dc:title>
  <dc:creator>Lorenzo Martellini</dc:creator>
  <cp:lastModifiedBy>Andrea Peraldo</cp:lastModifiedBy>
  <cp:revision>55</cp:revision>
  <dcterms:modified xsi:type="dcterms:W3CDTF">2023-01-18T11:37:43Z</dcterms:modified>
</cp:coreProperties>
</file>